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60" r:id="rId12"/>
    <p:sldId id="261" r:id="rId13"/>
    <p:sldId id="262" r:id="rId14"/>
    <p:sldId id="267" r:id="rId15"/>
    <p:sldId id="263" r:id="rId16"/>
    <p:sldId id="264" r:id="rId17"/>
    <p:sldId id="265" r:id="rId18"/>
    <p:sldId id="283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78"/>
    <p:restoredTop sz="94674"/>
  </p:normalViewPr>
  <p:slideViewPr>
    <p:cSldViewPr snapToGrid="0" snapToObjects="1">
      <p:cViewPr varScale="1">
        <p:scale>
          <a:sx n="181" d="100"/>
          <a:sy n="181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2018. 9. 5.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class/j6ujk7l46qr3k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7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piazza.com/sungkyunkwan_university/fall2018/gbe3037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hyperlink" Target="http://cocoanlab.github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57016" y="2120740"/>
            <a:ext cx="28779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561" y="880772"/>
            <a:ext cx="9390877" cy="155221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061641" y="2432984"/>
            <a:ext cx="61019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the problem?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context: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“We cannot make sense out of this table”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561" y="3480044"/>
            <a:ext cx="9382369" cy="16424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61641" y="5094512"/>
            <a:ext cx="8004154" cy="931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 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6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4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what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how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where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data were collected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study was performed.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keep track of 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of measurement.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are the characteristics observed/recorded about each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observation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make a data table using the data we collected: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007" y="1605204"/>
            <a:ext cx="9382369" cy="164246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3979" y="2196928"/>
            <a:ext cx="1396014" cy="954107"/>
            <a:chOff x="83979" y="2196928"/>
            <a:chExt cx="1396014" cy="954107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83979" y="2402204"/>
              <a:ext cx="11862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</a:t>
              </a:r>
            </a:p>
            <a:p>
              <a:pPr algn="r"/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1125409" y="2196928"/>
              <a:ext cx="3545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2213" y="1641435"/>
            <a:ext cx="10555983" cy="606712"/>
            <a:chOff x="202213" y="1641435"/>
            <a:chExt cx="10555983" cy="606712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202213" y="1724927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79993" y="1641435"/>
              <a:ext cx="9278203" cy="49527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49945" y="3791321"/>
            <a:ext cx="1822718" cy="892552"/>
            <a:chOff x="-353945" y="2220992"/>
            <a:chExt cx="1822718" cy="89255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-353945" y="2474395"/>
              <a:ext cx="1575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 </a:t>
              </a:r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1125409" y="2220992"/>
              <a:ext cx="34336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</p:txBody>
        </p:sp>
      </p:grpSp>
      <p:sp>
        <p:nvSpPr>
          <p:cNvPr id="25" name="텍스트 상자 24"/>
          <p:cNvSpPr txBox="1"/>
          <p:nvPr/>
        </p:nvSpPr>
        <p:spPr>
          <a:xfrm>
            <a:off x="10307784" y="3430531"/>
            <a:ext cx="8706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</a:p>
          <a:p>
            <a:r>
              <a:rPr kumimoji="1"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(column)</a:t>
            </a:r>
            <a:endParaRPr kumimoji="1"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086C2E-EA27-7049-B20E-21B31B2E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20704"/>
              </p:ext>
            </p:extLst>
          </p:nvPr>
        </p:nvGraphicFramePr>
        <p:xfrm>
          <a:off x="6764045" y="3559383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6133" y="1570538"/>
            <a:ext cx="4191388" cy="3003244"/>
            <a:chOff x="1304342" y="1418828"/>
            <a:chExt cx="4191388" cy="300324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4342" y="1418828"/>
              <a:ext cx="3765015" cy="231185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304342" y="3898852"/>
              <a:ext cx="41913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Norman, 1581,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“</a:t>
              </a:r>
              <a:r>
                <a:rPr lang="ko-KR" altLang="en-US" sz="1400" i="1" dirty="0">
                  <a:latin typeface="Seravek Light" charset="0"/>
                  <a:ea typeface="Seravek Light" charset="0"/>
                  <a:cs typeface="Seravek Light" charset="0"/>
                </a:rPr>
                <a:t>A Discours of the Variation of the Cumpas, or Magneticall Needle.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299648" y="6402198"/>
            <a:ext cx="52749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</a:rPr>
              <a:t>From </a:t>
            </a:r>
            <a:r>
              <a:rPr lang="ko-KR" altLang="en-US" sz="1400" dirty="0">
                <a:latin typeface="Seravek Light" panose="020B0503040000020004" pitchFamily="34" charset="0"/>
              </a:rPr>
              <a:t>Stigler</a:t>
            </a:r>
            <a:r>
              <a:rPr lang="en-US" altLang="ko-KR" sz="1400" dirty="0">
                <a:latin typeface="Seravek Light" panose="020B0503040000020004" pitchFamily="34" charset="0"/>
              </a:rPr>
              <a:t>, </a:t>
            </a:r>
            <a:r>
              <a:rPr lang="en-US" altLang="ko-KR" sz="1400" i="1" dirty="0">
                <a:latin typeface="Seravek Light" panose="020B0503040000020004" pitchFamily="34" charset="0"/>
              </a:rPr>
              <a:t>“</a:t>
            </a:r>
            <a:r>
              <a:rPr lang="ko-KR" altLang="en-US" sz="1400" i="1" dirty="0">
                <a:latin typeface="Seravek Light" panose="020B0503040000020004" pitchFamily="34" charset="0"/>
              </a:rPr>
              <a:t>The Seven Pillars of Statistical Wisdom</a:t>
            </a:r>
            <a:r>
              <a:rPr lang="en-US" altLang="ko-KR" sz="1400" i="1" dirty="0">
                <a:latin typeface="Seravek Light" panose="020B0503040000020004" pitchFamily="34" charset="0"/>
              </a:rPr>
              <a:t>”</a:t>
            </a:r>
            <a:endParaRPr lang="ko-KR" altLang="en-US" sz="1400" i="1" dirty="0">
              <a:latin typeface="Seravek Light" panose="020B0503040000020004" pitchFamily="34" charset="0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1136286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an old tradition.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8874" y="1503804"/>
            <a:ext cx="4756098" cy="3641016"/>
            <a:chOff x="5628874" y="1503804"/>
            <a:chExt cx="4756098" cy="364101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3010" y="1503804"/>
              <a:ext cx="3431962" cy="3641016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5628874" y="3730679"/>
              <a:ext cx="1396014" cy="954107"/>
              <a:chOff x="83979" y="2196928"/>
              <a:chExt cx="1396014" cy="954107"/>
            </a:xfrm>
          </p:grpSpPr>
          <p:sp>
            <p:nvSpPr>
              <p:cNvPr id="29" name="텍스트 상자 28"/>
              <p:cNvSpPr txBox="1"/>
              <p:nvPr/>
            </p:nvSpPr>
            <p:spPr>
              <a:xfrm>
                <a:off x="83979" y="2402204"/>
                <a:ext cx="11862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Observations</a:t>
                </a:r>
              </a:p>
              <a:p>
                <a:pPr algn="r"/>
                <a:r>
                  <a:rPr kumimoji="1"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(row)</a:t>
                </a:r>
                <a:endParaRPr kumimoji="1" lang="ko-KR" altLang="en-US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  <p:sp>
            <p:nvSpPr>
              <p:cNvPr id="30" name="텍스트 상자 29"/>
              <p:cNvSpPr txBox="1"/>
              <p:nvPr/>
            </p:nvSpPr>
            <p:spPr>
              <a:xfrm>
                <a:off x="1125409" y="2196928"/>
                <a:ext cx="35458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</p:txBody>
          </p:sp>
        </p:grpSp>
        <p:sp>
          <p:nvSpPr>
            <p:cNvPr id="32" name="텍스트 상자 31"/>
            <p:cNvSpPr txBox="1"/>
            <p:nvPr/>
          </p:nvSpPr>
          <p:spPr>
            <a:xfrm>
              <a:off x="5673557" y="2548940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42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Categorical and Quantitative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91473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categorical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names groups or categories into which an individual case might fall.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Gender, hair color, car model.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quantitative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contains numerical values that are measured in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Height, age, miles per gallon for a car.</a:t>
            </a:r>
          </a:p>
        </p:txBody>
      </p:sp>
    </p:spTree>
    <p:extLst>
      <p:ext uri="{BB962C8B-B14F-4D97-AF65-F5344CB8AC3E}">
        <p14:creationId xmlns:p14="http://schemas.microsoft.com/office/powerpoint/2010/main" val="32708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5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Identifiers and Ordinal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identifier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unique value that each individual receives.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student ID, customer number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Personally identifiable information: any data that could potentially identify a specific individual.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social security number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human data, we are usually required to use de-identified data. Identifiers are needed to link one dataset to other datasets. These are called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relational database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ordinal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order without natural units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How valuable do you think this course will be to you?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 = Worthless, 2 = Slightly, 3 = Middling, 4 = Reasonably, 5 = Invaluable</a:t>
            </a:r>
          </a:p>
        </p:txBody>
      </p:sp>
    </p:spTree>
    <p:extLst>
      <p:ext uri="{BB962C8B-B14F-4D97-AF65-F5344CB8AC3E}">
        <p14:creationId xmlns:p14="http://schemas.microsoft.com/office/powerpoint/2010/main" val="11309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84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Distribution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statistics, variables typically have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distributions.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distribution of a variable tells us what values it takes and how often it takes these values.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2F6353-51A3-D847-A76A-386D8AB9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82502"/>
              </p:ext>
            </p:extLst>
          </p:nvPr>
        </p:nvGraphicFramePr>
        <p:xfrm>
          <a:off x="534285" y="2433311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6E6980-0BFD-4544-8F27-4B8DC0CFE8C7}"/>
              </a:ext>
            </a:extLst>
          </p:cNvPr>
          <p:cNvSpPr/>
          <p:nvPr/>
        </p:nvSpPr>
        <p:spPr>
          <a:xfrm>
            <a:off x="162782" y="5976506"/>
            <a:ext cx="3183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Source code: /scripts/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L01_sleep_hours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.m</a:t>
            </a:r>
          </a:p>
          <a:p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Code &amp; output: /scripts/</a:t>
            </a:r>
            <a:r>
              <a:rPr lang="ko-KR" altLang="en-US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L01_sleep_hours</a:t>
            </a:r>
            <a:r>
              <a:rPr lang="en-US" altLang="ko-KR" sz="1200" dirty="0">
                <a:solidFill>
                  <a:schemeClr val="accent5"/>
                </a:solidFill>
                <a:latin typeface="Seravek Light" panose="020B0503040000020004" pitchFamily="34" charset="0"/>
              </a:rPr>
              <a:t>.html</a:t>
            </a:r>
            <a:endParaRPr lang="ko-KR" altLang="en-US" sz="1200" dirty="0">
              <a:solidFill>
                <a:schemeClr val="accent5"/>
              </a:solidFill>
              <a:latin typeface="Seravek Light" panose="020B0503040000020004" pitchFamily="34" charset="0"/>
            </a:endParaRPr>
          </a:p>
          <a:p>
            <a:endParaRPr lang="ko-KR" altLang="en-US" sz="1200" dirty="0">
              <a:solidFill>
                <a:schemeClr val="accent5"/>
              </a:solidFill>
              <a:latin typeface="Seravek Light" panose="020B05030400000200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2622D8-1849-0C42-8745-49B74E4EF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851" y="2892158"/>
            <a:ext cx="4789858" cy="18980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002966-D78A-A447-A821-82BFCB9C1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140" y="2811411"/>
            <a:ext cx="2089296" cy="20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48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Let’s take a look at /scripts/L01_sleep_hours.html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6EB18-7D89-6B46-9CBF-44780300C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79" y="921444"/>
            <a:ext cx="4966212" cy="542188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2D7247-FC2F-6D43-A922-476135FD54FE}"/>
              </a:ext>
            </a:extLst>
          </p:cNvPr>
          <p:cNvGrpSpPr/>
          <p:nvPr/>
        </p:nvGrpSpPr>
        <p:grpSpPr>
          <a:xfrm>
            <a:off x="6654019" y="1635863"/>
            <a:ext cx="4318097" cy="3420444"/>
            <a:chOff x="6654019" y="1635863"/>
            <a:chExt cx="4318097" cy="34204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41553A-D936-BC45-91D4-F119FC31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6034" y="1894202"/>
              <a:ext cx="4206082" cy="31621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6A6E2-23C5-8B41-8CEB-26EC0FC41EE2}"/>
                </a:ext>
              </a:extLst>
            </p:cNvPr>
            <p:cNvSpPr txBox="1"/>
            <p:nvPr/>
          </p:nvSpPr>
          <p:spPr>
            <a:xfrm>
              <a:off x="6654019" y="1635863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" panose="020B0503040000020004" pitchFamily="34" charset="0"/>
                </a:rPr>
                <a:t>Extra:</a:t>
              </a:r>
              <a:endParaRPr kumimoji="1" lang="ko-KR" altLang="en-US" sz="1400" dirty="0">
                <a:solidFill>
                  <a:srgbClr val="C00000"/>
                </a:solidFill>
                <a:latin typeface="Seravek" panose="020B0503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414513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https://github.com/wanirepo/Stats_2017Fall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https://piazza.com/class/j6ujk7l46qr3kg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Who, what, how, where, when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layout: Cases and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Categorical and Quantitative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Identifier, ordinal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13482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443081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Class materials: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https://github.com/wanirepo/Stats_2018Fall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Discussion: </a:t>
            </a: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</a:t>
            </a:r>
            <a:r>
              <a:rPr lang="en-US" altLang="ko-KR" dirty="0">
                <a:latin typeface="Seravek Light" panose="020B0503040000020004" pitchFamily="34" charset="0"/>
                <a:hlinkClick r:id="rId7"/>
              </a:rPr>
              <a:t>piazza.com/sungkyunkwan_university/fall2018/gbe3037/home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Who, what, how, where, when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layout: Cases and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Categorical and Quantitative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Identifier, ordinal variables</a:t>
            </a: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9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920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that people see only what they want to see!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stat class: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stat class: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 |  090518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1546</Words>
  <Application>Microsoft Macintosh PowerPoint</Application>
  <PresentationFormat>와이드스크린</PresentationFormat>
  <Paragraphs>291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74</cp:revision>
  <dcterms:created xsi:type="dcterms:W3CDTF">2017-08-24T21:55:02Z</dcterms:created>
  <dcterms:modified xsi:type="dcterms:W3CDTF">2018-09-05T02:17:34Z</dcterms:modified>
</cp:coreProperties>
</file>